
<file path=[Content_Types].xml><?xml version="1.0" encoding="utf-8"?>
<Types xmlns="http://schemas.openxmlformats.org/package/2006/content-types">
  <Default Extension="bin" ContentType="application/vnd.openxmlformats-officedocument.oleObject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61" r:id="rId4"/>
    <p:sldId id="262" r:id="rId5"/>
    <p:sldId id="263" r:id="rId6"/>
    <p:sldId id="264" r:id="rId7"/>
    <p:sldId id="265" r:id="rId8"/>
    <p:sldId id="260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MU Serif" panose="02000603000000000000" pitchFamily="2" charset="0"/>
      <p:regular r:id="rId15"/>
      <p:bold r:id="rId16"/>
      <p:italic r:id="rId17"/>
      <p:boldItalic r:id="rId18"/>
    </p:embeddedFont>
    <p:embeddedFont>
      <p:font typeface="Goudy Old Style" panose="02020502050305020303" pitchFamily="18" charset="0"/>
      <p:regular r:id="rId19"/>
      <p:bold r:id="rId20"/>
      <p:italic r:id="rId21"/>
    </p:embeddedFont>
    <p:embeddedFont>
      <p:font typeface="Sorts Mill Goudy" panose="020B0604020202020204" charset="0"/>
      <p:regular r:id="rId22"/>
      <p:italic r:id="rId23"/>
    </p:embeddedFont>
    <p:embeddedFont>
      <p:font typeface="Tw Cen MT" panose="020B0602020104020603" pitchFamily="34" charset="0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8" roundtripDataSignature="AMtx7mhXF1BXzQvv2zZalSgqmiWUwhqCyQ==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wanderlei malaquias pereira junior" initials="wmpj" lastIdx="1" clrIdx="0">
    <p:extLst>
      <p:ext uri="{19B8F6BF-5375-455C-9EA6-DF929625EA0E}">
        <p15:presenceInfo xmlns:p15="http://schemas.microsoft.com/office/powerpoint/2012/main" userId="a7d26e79292d6c8b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175F7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2" d="100"/>
          <a:sy n="42" d="100"/>
        </p:scale>
        <p:origin x="924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customschemas.google.com/relationships/presentationmetadata" Target="meta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693203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9359155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63397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165443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80593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5752606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4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4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4" name="Google Shape;1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4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6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6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8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8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8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8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2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2.bin"/><Relationship Id="rId5" Type="http://schemas.openxmlformats.org/officeDocument/2006/relationships/image" Target="../media/image10.png"/><Relationship Id="rId4" Type="http://schemas.openxmlformats.org/officeDocument/2006/relationships/oleObject" Target="../embeddings/oleObject1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6.png"/><Relationship Id="rId5" Type="http://schemas.openxmlformats.org/officeDocument/2006/relationships/oleObject" Target="../embeddings/oleObject4.bin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9639A90-B8F6-4B57-95E0-ADF99618A4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2"/>
          <p:cNvCxnSpPr/>
          <p:nvPr/>
        </p:nvCxnSpPr>
        <p:spPr>
          <a:xfrm>
            <a:off x="263352" y="488382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3" name="Google Shape;93;p2"/>
          <p:cNvSpPr/>
          <p:nvPr/>
        </p:nvSpPr>
        <p:spPr>
          <a:xfrm>
            <a:off x="257706" y="6444915"/>
            <a:ext cx="254193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i="0" u="none" strike="noStrike" cap="none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W. M. PEREIRA JUNIOR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263352" y="81143"/>
            <a:ext cx="417646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ESTRUTURAS DE CONCRETO ARMADO 1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EFAECA6-72DA-4EC6-9F00-5629125693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1887" y="43231"/>
            <a:ext cx="544863" cy="351011"/>
          </a:xfrm>
          <a:prstGeom prst="rect">
            <a:avLst/>
          </a:prstGeom>
        </p:spPr>
      </p:pic>
      <p:cxnSp>
        <p:nvCxnSpPr>
          <p:cNvPr id="13" name="Google Shape;92;p2">
            <a:extLst>
              <a:ext uri="{FF2B5EF4-FFF2-40B4-BE49-F238E27FC236}">
                <a16:creationId xmlns:a16="http://schemas.microsoft.com/office/drawing/2014/main" id="{423E0BD0-5FA5-4950-A2C5-7AA14DF26A81}"/>
              </a:ext>
            </a:extLst>
          </p:cNvPr>
          <p:cNvCxnSpPr/>
          <p:nvPr/>
        </p:nvCxnSpPr>
        <p:spPr>
          <a:xfrm>
            <a:off x="257706" y="6398124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C6460B2-723D-465D-B58A-ADB2E070F9DC}"/>
              </a:ext>
            </a:extLst>
          </p:cNvPr>
          <p:cNvSpPr txBox="1"/>
          <p:nvPr/>
        </p:nvSpPr>
        <p:spPr>
          <a:xfrm>
            <a:off x="6090354" y="6475671"/>
            <a:ext cx="598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fld id="{48F41F0E-5BD5-4CBE-8293-94E46BB844EC}" type="slidenum">
              <a:rPr lang="pt-BR" sz="1800" b="1" i="0" u="none" strike="noStrike" cap="none" smtClean="0">
                <a:solidFill>
                  <a:srgbClr val="175F78"/>
                </a:solidFill>
                <a:latin typeface="Tw Cen MT" panose="020B0602020104020603" pitchFamily="34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pPr algn="ctr"/>
              <a:t>2</a:t>
            </a:fld>
            <a:endParaRPr lang="pt-BR" sz="1800" b="1" dirty="0">
              <a:solidFill>
                <a:srgbClr val="175F78"/>
              </a:solidFill>
              <a:latin typeface="Tw Cen MT" panose="020B0602020104020603" pitchFamily="34" charset="0"/>
            </a:endParaRPr>
          </a:p>
        </p:txBody>
      </p:sp>
      <p:pic>
        <p:nvPicPr>
          <p:cNvPr id="4" name="Gráfico 3">
            <a:extLst>
              <a:ext uri="{FF2B5EF4-FFF2-40B4-BE49-F238E27FC236}">
                <a16:creationId xmlns:a16="http://schemas.microsoft.com/office/drawing/2014/main" id="{7268B4AA-A369-4D52-A601-5ADC1CD9ED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832622" y="834035"/>
            <a:ext cx="1938992" cy="1938992"/>
          </a:xfrm>
          <a:prstGeom prst="rect">
            <a:avLst/>
          </a:prstGeom>
        </p:spPr>
      </p:pic>
      <p:pic>
        <p:nvPicPr>
          <p:cNvPr id="12" name="Gráfico 1">
            <a:extLst>
              <a:ext uri="{FF2B5EF4-FFF2-40B4-BE49-F238E27FC236}">
                <a16:creationId xmlns:a16="http://schemas.microsoft.com/office/drawing/2014/main" id="{95A431D1-A5F2-409E-B515-ED7FD0CEED51}"/>
              </a:ext>
            </a:extLst>
          </p:cNvPr>
          <p:cNvPicPr/>
          <p:nvPr/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57706" y="2907579"/>
            <a:ext cx="5832648" cy="3411350"/>
          </a:xfrm>
          <a:prstGeom prst="rect">
            <a:avLst/>
          </a:prstGeom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F6458165-AD7F-4B89-97A8-F674675F79DA}"/>
              </a:ext>
            </a:extLst>
          </p:cNvPr>
          <p:cNvSpPr txBox="1"/>
          <p:nvPr/>
        </p:nvSpPr>
        <p:spPr>
          <a:xfrm>
            <a:off x="6197600" y="3118679"/>
            <a:ext cx="572540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Estudos estimam que até o ano de 2050 a produção de concreto no Brasil poderá superar as 500 </a:t>
            </a:r>
            <a:r>
              <a:rPr lang="pt-BR" sz="2000" dirty="0" err="1"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Mt</a:t>
            </a:r>
            <a:r>
              <a:rPr lang="pt-BR" sz="2000" dirty="0"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/ano.</a:t>
            </a:r>
            <a:endParaRPr lang="pt-BR" sz="2000" dirty="0"/>
          </a:p>
        </p:txBody>
      </p:sp>
      <p:pic>
        <p:nvPicPr>
          <p:cNvPr id="7" name="Gráfico 6">
            <a:extLst>
              <a:ext uri="{FF2B5EF4-FFF2-40B4-BE49-F238E27FC236}">
                <a16:creationId xmlns:a16="http://schemas.microsoft.com/office/drawing/2014/main" id="{C12DF186-6E09-4721-993A-ED5DF2DE201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89509" y="4348509"/>
            <a:ext cx="474133" cy="474133"/>
          </a:xfrm>
          <a:prstGeom prst="rect">
            <a:avLst/>
          </a:prstGeom>
        </p:spPr>
      </p:pic>
      <p:pic>
        <p:nvPicPr>
          <p:cNvPr id="17" name="Gráfico 16">
            <a:extLst>
              <a:ext uri="{FF2B5EF4-FFF2-40B4-BE49-F238E27FC236}">
                <a16:creationId xmlns:a16="http://schemas.microsoft.com/office/drawing/2014/main" id="{358830C1-3024-42C4-A788-9ED6456FC66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61198" y="4348508"/>
            <a:ext cx="474133" cy="474133"/>
          </a:xfrm>
          <a:prstGeom prst="rect">
            <a:avLst/>
          </a:prstGeom>
        </p:spPr>
      </p:pic>
      <p:pic>
        <p:nvPicPr>
          <p:cNvPr id="18" name="Gráfico 17">
            <a:extLst>
              <a:ext uri="{FF2B5EF4-FFF2-40B4-BE49-F238E27FC236}">
                <a16:creationId xmlns:a16="http://schemas.microsoft.com/office/drawing/2014/main" id="{EB64AA84-6C6C-4F78-8048-125EF9BFF96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32887" y="4348507"/>
            <a:ext cx="474133" cy="474133"/>
          </a:xfrm>
          <a:prstGeom prst="rect">
            <a:avLst/>
          </a:prstGeom>
        </p:spPr>
      </p:pic>
      <p:pic>
        <p:nvPicPr>
          <p:cNvPr id="20" name="Gráfico 19">
            <a:extLst>
              <a:ext uri="{FF2B5EF4-FFF2-40B4-BE49-F238E27FC236}">
                <a16:creationId xmlns:a16="http://schemas.microsoft.com/office/drawing/2014/main" id="{EE011F01-39E5-4280-8BAF-1B9E8B5B0F2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89509" y="4858793"/>
            <a:ext cx="474133" cy="474133"/>
          </a:xfrm>
          <a:prstGeom prst="rect">
            <a:avLst/>
          </a:prstGeom>
        </p:spPr>
      </p:pic>
      <p:pic>
        <p:nvPicPr>
          <p:cNvPr id="21" name="Gráfico 20">
            <a:extLst>
              <a:ext uri="{FF2B5EF4-FFF2-40B4-BE49-F238E27FC236}">
                <a16:creationId xmlns:a16="http://schemas.microsoft.com/office/drawing/2014/main" id="{3775FE72-AC0D-4538-97AC-14039289E0BF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61198" y="4858792"/>
            <a:ext cx="474133" cy="474133"/>
          </a:xfrm>
          <a:prstGeom prst="rect">
            <a:avLst/>
          </a:prstGeom>
        </p:spPr>
      </p:pic>
      <p:pic>
        <p:nvPicPr>
          <p:cNvPr id="22" name="Gráfico 21">
            <a:extLst>
              <a:ext uri="{FF2B5EF4-FFF2-40B4-BE49-F238E27FC236}">
                <a16:creationId xmlns:a16="http://schemas.microsoft.com/office/drawing/2014/main" id="{F20FB21C-48A8-4E52-BCF9-EDB636B8B2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32887" y="4858791"/>
            <a:ext cx="474133" cy="474133"/>
          </a:xfrm>
          <a:prstGeom prst="rect">
            <a:avLst/>
          </a:prstGeom>
        </p:spPr>
      </p:pic>
      <p:pic>
        <p:nvPicPr>
          <p:cNvPr id="23" name="Gráfico 22">
            <a:extLst>
              <a:ext uri="{FF2B5EF4-FFF2-40B4-BE49-F238E27FC236}">
                <a16:creationId xmlns:a16="http://schemas.microsoft.com/office/drawing/2014/main" id="{572AC0E1-D3AE-42F9-AB9D-2D698B8DD17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389509" y="5403324"/>
            <a:ext cx="474133" cy="474133"/>
          </a:xfrm>
          <a:prstGeom prst="rect">
            <a:avLst/>
          </a:prstGeom>
        </p:spPr>
      </p:pic>
      <p:pic>
        <p:nvPicPr>
          <p:cNvPr id="24" name="Gráfico 23">
            <a:extLst>
              <a:ext uri="{FF2B5EF4-FFF2-40B4-BE49-F238E27FC236}">
                <a16:creationId xmlns:a16="http://schemas.microsoft.com/office/drawing/2014/main" id="{13CCC8D9-D363-4F28-AF8B-384AF38C6DC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061198" y="5403323"/>
            <a:ext cx="474133" cy="474133"/>
          </a:xfrm>
          <a:prstGeom prst="rect">
            <a:avLst/>
          </a:prstGeom>
        </p:spPr>
      </p:pic>
      <p:pic>
        <p:nvPicPr>
          <p:cNvPr id="25" name="Gráfico 24">
            <a:extLst>
              <a:ext uri="{FF2B5EF4-FFF2-40B4-BE49-F238E27FC236}">
                <a16:creationId xmlns:a16="http://schemas.microsoft.com/office/drawing/2014/main" id="{E99DD638-40C9-4643-B4D8-385B466E06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732887" y="5403322"/>
            <a:ext cx="474133" cy="474133"/>
          </a:xfrm>
          <a:prstGeom prst="rect">
            <a:avLst/>
          </a:prstGeom>
        </p:spPr>
      </p:pic>
      <p:sp>
        <p:nvSpPr>
          <p:cNvPr id="27" name="CaixaDeTexto 26">
            <a:extLst>
              <a:ext uri="{FF2B5EF4-FFF2-40B4-BE49-F238E27FC236}">
                <a16:creationId xmlns:a16="http://schemas.microsoft.com/office/drawing/2014/main" id="{EC7E2FD0-8CA4-4713-8698-22115D7D297C}"/>
              </a:ext>
            </a:extLst>
          </p:cNvPr>
          <p:cNvSpPr txBox="1"/>
          <p:nvPr/>
        </p:nvSpPr>
        <p:spPr>
          <a:xfrm>
            <a:off x="8606318" y="4640886"/>
            <a:ext cx="30480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b="1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≈ </a:t>
            </a:r>
            <a:r>
              <a:rPr lang="pt-BR" sz="1800" b="1" dirty="0"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480 MILHÕES DE CARROS POPLARES</a:t>
            </a:r>
            <a:endParaRPr lang="pt-BR" sz="1800" b="1" dirty="0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A54BF7DF-F4AA-4DD0-BDE6-E02532C4619D}"/>
              </a:ext>
            </a:extLst>
          </p:cNvPr>
          <p:cNvSpPr/>
          <p:nvPr/>
        </p:nvSpPr>
        <p:spPr>
          <a:xfrm>
            <a:off x="268998" y="780189"/>
            <a:ext cx="9157224" cy="1938992"/>
          </a:xfrm>
          <a:prstGeom prst="roundRect">
            <a:avLst>
              <a:gd name="adj" fmla="val 6770"/>
            </a:avLst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rts Mill Goudy"/>
              <a:buNone/>
            </a:pPr>
            <a:r>
              <a:rPr lang="pt-BR" sz="2000">
                <a:solidFill>
                  <a:srgbClr val="0000FF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Concreto?</a:t>
            </a:r>
            <a:endParaRPr lang="pt-BR" sz="2000">
              <a:solidFill>
                <a:srgbClr val="0000FF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  <a:sym typeface="Sorts Mill Goudy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rts Mill Goudy"/>
              <a:buNone/>
            </a:pPr>
            <a:endParaRPr lang="pt-BR" sz="2000">
              <a:solidFill>
                <a:schemeClr val="dk1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  <a:sym typeface="Sorts Mill Goudy"/>
            </a:endParaRPr>
          </a:p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rts Mill Goudy"/>
              <a:buNone/>
            </a:pPr>
            <a:r>
              <a:rPr lang="pt-BR" sz="2000">
                <a:solidFill>
                  <a:schemeClr val="dk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t>A</a:t>
            </a:r>
            <a:r>
              <a:rPr lang="pt-BR" sz="2000" b="0" i="0" u="none" strike="noStrike" cap="none">
                <a:solidFill>
                  <a:schemeClr val="dk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t>djetivo para exprimir algo que é sólido ou um </a:t>
            </a:r>
            <a:r>
              <a:rPr lang="pt-BR" sz="2000" b="0" i="0" u="none" strike="noStrike" cap="none">
                <a:solidFill>
                  <a:srgbClr val="0000FF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t>substantivo masculino </a:t>
            </a:r>
            <a:r>
              <a:rPr lang="pt-BR" sz="2000" b="0" i="0" u="none" strike="noStrike" cap="none">
                <a:solidFill>
                  <a:schemeClr val="dk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t>que </a:t>
            </a:r>
            <a:r>
              <a:rPr lang="pt-BR" sz="2000" b="0" i="0" u="none" strike="noStrike" cap="none">
                <a:solidFill>
                  <a:srgbClr val="0000FF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t>designa uma mistura de cimento, água, areia e brita em determinadas proporções</a:t>
            </a:r>
            <a:r>
              <a:rPr lang="pt-BR" sz="2000" b="0" i="0" u="none" strike="noStrike" cap="none">
                <a:solidFill>
                  <a:schemeClr val="dk1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t>, que se coloca em uma fôrma para que </a:t>
            </a:r>
            <a:r>
              <a:rPr lang="pt-BR" sz="2000" b="0" i="0" u="none" strike="noStrike" cap="none">
                <a:solidFill>
                  <a:srgbClr val="0000FF"/>
                </a:solidFill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t>endureça e atinja “grande resistência”</a:t>
            </a:r>
            <a:endParaRPr lang="pt-BR" sz="2000" b="0" i="0" u="none" strike="noStrike" cap="none" dirty="0">
              <a:solidFill>
                <a:srgbClr val="0000FF"/>
              </a:solidFill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  <a:sym typeface="Sorts Mill Goud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2"/>
          <p:cNvCxnSpPr/>
          <p:nvPr/>
        </p:nvCxnSpPr>
        <p:spPr>
          <a:xfrm>
            <a:off x="263352" y="488382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3" name="Google Shape;93;p2"/>
          <p:cNvSpPr/>
          <p:nvPr/>
        </p:nvSpPr>
        <p:spPr>
          <a:xfrm>
            <a:off x="257706" y="6444915"/>
            <a:ext cx="254193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i="0" u="none" strike="noStrike" cap="none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W. M. PEREIRA JUNIOR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263352" y="81143"/>
            <a:ext cx="417646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ESTRUTURAS DE CONCRETO ARMADO 1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EFAECA6-72DA-4EC6-9F00-5629125693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1887" y="43231"/>
            <a:ext cx="544863" cy="351011"/>
          </a:xfrm>
          <a:prstGeom prst="rect">
            <a:avLst/>
          </a:prstGeom>
        </p:spPr>
      </p:pic>
      <p:cxnSp>
        <p:nvCxnSpPr>
          <p:cNvPr id="13" name="Google Shape;92;p2">
            <a:extLst>
              <a:ext uri="{FF2B5EF4-FFF2-40B4-BE49-F238E27FC236}">
                <a16:creationId xmlns:a16="http://schemas.microsoft.com/office/drawing/2014/main" id="{423E0BD0-5FA5-4950-A2C5-7AA14DF26A81}"/>
              </a:ext>
            </a:extLst>
          </p:cNvPr>
          <p:cNvCxnSpPr/>
          <p:nvPr/>
        </p:nvCxnSpPr>
        <p:spPr>
          <a:xfrm>
            <a:off x="257706" y="6398124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C6460B2-723D-465D-B58A-ADB2E070F9DC}"/>
              </a:ext>
            </a:extLst>
          </p:cNvPr>
          <p:cNvSpPr txBox="1"/>
          <p:nvPr/>
        </p:nvSpPr>
        <p:spPr>
          <a:xfrm>
            <a:off x="6090354" y="6475671"/>
            <a:ext cx="598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fld id="{48F41F0E-5BD5-4CBE-8293-94E46BB844EC}" type="slidenum">
              <a:rPr lang="pt-BR" sz="1800" b="1" i="0" u="none" strike="noStrike" cap="none" smtClean="0">
                <a:solidFill>
                  <a:srgbClr val="175F78"/>
                </a:solidFill>
                <a:latin typeface="Tw Cen MT" panose="020B0602020104020603" pitchFamily="34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pPr algn="ctr"/>
              <a:t>3</a:t>
            </a:fld>
            <a:endParaRPr lang="pt-BR" sz="1800" b="1" dirty="0">
              <a:solidFill>
                <a:srgbClr val="175F78"/>
              </a:solidFill>
              <a:latin typeface="Tw Cen MT" panose="020B0602020104020603" pitchFamily="34" charset="0"/>
            </a:endParaRPr>
          </a:p>
        </p:txBody>
      </p:sp>
      <p:pic>
        <p:nvPicPr>
          <p:cNvPr id="1026" name="Picture 2" descr="ABNT NBR 6023:2018 - Novas Regras - Gramática e Cognição">
            <a:extLst>
              <a:ext uri="{FF2B5EF4-FFF2-40B4-BE49-F238E27FC236}">
                <a16:creationId xmlns:a16="http://schemas.microsoft.com/office/drawing/2014/main" id="{B2AFE17E-B3B6-4E99-B488-4218AAE3F88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7706" y="609757"/>
            <a:ext cx="5905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CaixaDeTexto 25">
            <a:extLst>
              <a:ext uri="{FF2B5EF4-FFF2-40B4-BE49-F238E27FC236}">
                <a16:creationId xmlns:a16="http://schemas.microsoft.com/office/drawing/2014/main" id="{8C3BF40A-FC08-4EB7-87AB-69D73251C327}"/>
              </a:ext>
            </a:extLst>
          </p:cNvPr>
          <p:cNvSpPr txBox="1"/>
          <p:nvPr/>
        </p:nvSpPr>
        <p:spPr>
          <a:xfrm>
            <a:off x="6699957" y="1014715"/>
            <a:ext cx="5234337" cy="17352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pt-BR" sz="2000" dirty="0">
                <a:effectLst/>
                <a:latin typeface="CMU Serif" panose="02000603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Elementos de concreto simples estrutural;</a:t>
            </a:r>
            <a:endParaRPr lang="pt-BR" sz="2000" dirty="0">
              <a:effectLst/>
              <a:latin typeface="Goudy Old Style" panose="020205020503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pt-BR" sz="20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Elementos de concreto armado;</a:t>
            </a:r>
            <a:endParaRPr lang="pt-BR" sz="2000" dirty="0">
              <a:solidFill>
                <a:schemeClr val="tx1"/>
              </a:solidFill>
              <a:effectLst/>
              <a:latin typeface="Goudy Old Style" panose="020205020503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algn="just">
              <a:lnSpc>
                <a:spcPct val="150000"/>
              </a:lnSpc>
              <a:spcBef>
                <a:spcPts val="600"/>
              </a:spcBef>
              <a:spcAft>
                <a:spcPts val="600"/>
              </a:spcAft>
              <a:buFont typeface="+mj-lt"/>
              <a:buAutoNum type="alphaLcParenR"/>
            </a:pPr>
            <a:r>
              <a:rPr lang="pt-BR" sz="2000" dirty="0">
                <a:effectLst/>
                <a:latin typeface="CMU Serif" panose="02000603000000000000" pitchFamily="2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Elementos de concreto protendido.</a:t>
            </a:r>
            <a:endParaRPr lang="pt-BR" sz="2000" dirty="0">
              <a:effectLst/>
              <a:latin typeface="Goudy Old Style" panose="02020502050305020303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8" name="CaixaDeTexto 27">
            <a:extLst>
              <a:ext uri="{FF2B5EF4-FFF2-40B4-BE49-F238E27FC236}">
                <a16:creationId xmlns:a16="http://schemas.microsoft.com/office/drawing/2014/main" id="{10CF1AD3-031A-40D0-B710-899FD3C3FCCD}"/>
              </a:ext>
            </a:extLst>
          </p:cNvPr>
          <p:cNvSpPr txBox="1"/>
          <p:nvPr/>
        </p:nvSpPr>
        <p:spPr>
          <a:xfrm>
            <a:off x="7620000" y="644619"/>
            <a:ext cx="3048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i="0" dirty="0">
                <a:solidFill>
                  <a:srgbClr val="202124"/>
                </a:solidFill>
                <a:effectLst/>
                <a:latin typeface="CMU Serif" panose="02000603000000000000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NBR 6118 - ITEM 3</a:t>
            </a:r>
            <a:endParaRPr lang="pt-BR" sz="1800" dirty="0"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29" name="CaixaDeTexto 28">
            <a:extLst>
              <a:ext uri="{FF2B5EF4-FFF2-40B4-BE49-F238E27FC236}">
                <a16:creationId xmlns:a16="http://schemas.microsoft.com/office/drawing/2014/main" id="{418762BB-1D46-4DAF-9AD4-90D0C3DEB14D}"/>
              </a:ext>
            </a:extLst>
          </p:cNvPr>
          <p:cNvSpPr txBox="1"/>
          <p:nvPr/>
        </p:nvSpPr>
        <p:spPr>
          <a:xfrm>
            <a:off x="7151513" y="4136573"/>
            <a:ext cx="2709333" cy="16312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000" dirty="0"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Concreto Simples;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000" dirty="0">
              <a:latin typeface="CMU Serif" panose="02000603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000" dirty="0">
                <a:latin typeface="CMU Serif" panose="02000603000000000000" pitchFamily="2" charset="0"/>
              </a:rPr>
              <a:t>Armadura passiva;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000" dirty="0">
              <a:latin typeface="CMU Serif" panose="02000603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rgbClr val="0000FF"/>
                </a:solidFill>
                <a:latin typeface="CMU Serif" panose="02000603000000000000" pitchFamily="2" charset="0"/>
              </a:rPr>
              <a:t>Aderência</a:t>
            </a:r>
            <a:r>
              <a:rPr lang="pt-BR" sz="2000" dirty="0">
                <a:latin typeface="CMU Serif" panose="02000603000000000000" pitchFamily="2" charset="0"/>
              </a:rPr>
              <a:t>.</a:t>
            </a:r>
            <a:endParaRPr lang="pt-BR" sz="2000" dirty="0"/>
          </a:p>
        </p:txBody>
      </p:sp>
      <p:sp>
        <p:nvSpPr>
          <p:cNvPr id="31" name="CaixaDeTexto 30">
            <a:extLst>
              <a:ext uri="{FF2B5EF4-FFF2-40B4-BE49-F238E27FC236}">
                <a16:creationId xmlns:a16="http://schemas.microsoft.com/office/drawing/2014/main" id="{6E81F8BB-3128-4037-B3D8-03A2E8C6DB21}"/>
              </a:ext>
            </a:extLst>
          </p:cNvPr>
          <p:cNvSpPr txBox="1"/>
          <p:nvPr/>
        </p:nvSpPr>
        <p:spPr>
          <a:xfrm>
            <a:off x="257706" y="4021053"/>
            <a:ext cx="6028269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O item 3.1.3 da NBR 6118 [6], afirma que elementos de concreto armado são aqueles cujo comportamento estrutural depende da aderência entre o concreto e a armadura, e nos quais não se aplicam alongamentos iniciais nas armaduras antes da materialização dessa aderência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42624850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2"/>
          <p:cNvCxnSpPr/>
          <p:nvPr/>
        </p:nvCxnSpPr>
        <p:spPr>
          <a:xfrm>
            <a:off x="263352" y="488382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3" name="Google Shape;93;p2"/>
          <p:cNvSpPr/>
          <p:nvPr/>
        </p:nvSpPr>
        <p:spPr>
          <a:xfrm>
            <a:off x="257706" y="6444915"/>
            <a:ext cx="254193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i="0" u="none" strike="noStrike" cap="none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W. M. PEREIRA JUNIOR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263352" y="81143"/>
            <a:ext cx="417646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ESTRUTURAS DE CONCRETO ARMADO 1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EFAECA6-72DA-4EC6-9F00-5629125693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1887" y="43231"/>
            <a:ext cx="544863" cy="351011"/>
          </a:xfrm>
          <a:prstGeom prst="rect">
            <a:avLst/>
          </a:prstGeom>
        </p:spPr>
      </p:pic>
      <p:cxnSp>
        <p:nvCxnSpPr>
          <p:cNvPr id="13" name="Google Shape;92;p2">
            <a:extLst>
              <a:ext uri="{FF2B5EF4-FFF2-40B4-BE49-F238E27FC236}">
                <a16:creationId xmlns:a16="http://schemas.microsoft.com/office/drawing/2014/main" id="{423E0BD0-5FA5-4950-A2C5-7AA14DF26A81}"/>
              </a:ext>
            </a:extLst>
          </p:cNvPr>
          <p:cNvCxnSpPr/>
          <p:nvPr/>
        </p:nvCxnSpPr>
        <p:spPr>
          <a:xfrm>
            <a:off x="257706" y="6398124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C6460B2-723D-465D-B58A-ADB2E070F9DC}"/>
              </a:ext>
            </a:extLst>
          </p:cNvPr>
          <p:cNvSpPr txBox="1"/>
          <p:nvPr/>
        </p:nvSpPr>
        <p:spPr>
          <a:xfrm>
            <a:off x="6090354" y="6475671"/>
            <a:ext cx="598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fld id="{48F41F0E-5BD5-4CBE-8293-94E46BB844EC}" type="slidenum">
              <a:rPr lang="pt-BR" sz="1800" b="1" i="0" u="none" strike="noStrike" cap="none" smtClean="0">
                <a:solidFill>
                  <a:srgbClr val="175F78"/>
                </a:solidFill>
                <a:latin typeface="Tw Cen MT" panose="020B0602020104020603" pitchFamily="34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pPr algn="ctr"/>
              <a:t>4</a:t>
            </a:fld>
            <a:endParaRPr lang="pt-BR" sz="1800" b="1" dirty="0">
              <a:solidFill>
                <a:srgbClr val="175F78"/>
              </a:solidFill>
              <a:latin typeface="Tw Cen MT" panose="020B0602020104020603" pitchFamily="34" charset="0"/>
            </a:endParaRP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029CA3DA-7B01-4282-A2DC-C6BADBAEA710}"/>
              </a:ext>
            </a:extLst>
          </p:cNvPr>
          <p:cNvSpPr txBox="1"/>
          <p:nvPr/>
        </p:nvSpPr>
        <p:spPr>
          <a:xfrm>
            <a:off x="257706" y="770846"/>
            <a:ext cx="11665296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000" dirty="0"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O concreto armado, surgiu basicamente da necessidade de mitigar os problemas causados pelo processo de fissuração da peça de concreto simples sob ação de carregamentos que produzem tensões de tração.</a:t>
            </a:r>
            <a:endParaRPr lang="pt-BR" sz="2000" dirty="0"/>
          </a:p>
        </p:txBody>
      </p:sp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8DFF7ED4-A6FC-436F-AF4A-E11BBEB4BC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2192445"/>
              </p:ext>
            </p:extLst>
          </p:nvPr>
        </p:nvGraphicFramePr>
        <p:xfrm>
          <a:off x="369012" y="1761195"/>
          <a:ext cx="5636677" cy="173885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4" imgW="5723810" imgH="1647619" progId="Paint.Picture">
                  <p:embed/>
                </p:oleObj>
              </mc:Choice>
              <mc:Fallback>
                <p:oleObj name="Imagem de Bitmap" r:id="rId4" imgW="5723810" imgH="1647619" progId="Paint.Picture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369012" y="1761195"/>
                        <a:ext cx="5636677" cy="173885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18" name="CaixaDeTexto 17">
            <a:extLst>
              <a:ext uri="{FF2B5EF4-FFF2-40B4-BE49-F238E27FC236}">
                <a16:creationId xmlns:a16="http://schemas.microsoft.com/office/drawing/2014/main" id="{1451E413-2A57-41D2-A0CC-7E3CDEEF3983}"/>
              </a:ext>
            </a:extLst>
          </p:cNvPr>
          <p:cNvSpPr txBox="1"/>
          <p:nvPr/>
        </p:nvSpPr>
        <p:spPr>
          <a:xfrm>
            <a:off x="1843972" y="3689913"/>
            <a:ext cx="268675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rgbClr val="0000FF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Elemento em concreto simples</a:t>
            </a:r>
            <a:endParaRPr lang="pt-BR" sz="1800" dirty="0">
              <a:solidFill>
                <a:srgbClr val="0000FF"/>
              </a:solidFill>
            </a:endParaRPr>
          </a:p>
        </p:txBody>
      </p:sp>
      <p:graphicFrame>
        <p:nvGraphicFramePr>
          <p:cNvPr id="7" name="Objeto 6">
            <a:extLst>
              <a:ext uri="{FF2B5EF4-FFF2-40B4-BE49-F238E27FC236}">
                <a16:creationId xmlns:a16="http://schemas.microsoft.com/office/drawing/2014/main" id="{4C0A3045-8216-48CA-9EF4-29C447534F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1229484"/>
              </p:ext>
            </p:extLst>
          </p:nvPr>
        </p:nvGraphicFramePr>
        <p:xfrm>
          <a:off x="5618833" y="4027185"/>
          <a:ext cx="6304169" cy="1843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6" imgW="7411485" imgH="2057143" progId="Paint.Picture">
                  <p:embed/>
                </p:oleObj>
              </mc:Choice>
              <mc:Fallback>
                <p:oleObj name="Imagem de Bitmap" r:id="rId6" imgW="7411485" imgH="2057143" progId="Paint.Picture">
                  <p:embed/>
                  <p:pic>
                    <p:nvPicPr>
                      <p:cNvPr id="0" name="Object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5618833" y="4027185"/>
                        <a:ext cx="6304169" cy="1843800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2" name="CaixaDeTexto 21">
            <a:extLst>
              <a:ext uri="{FF2B5EF4-FFF2-40B4-BE49-F238E27FC236}">
                <a16:creationId xmlns:a16="http://schemas.microsoft.com/office/drawing/2014/main" id="{9A946678-B151-4164-88D7-E652A218E5BC}"/>
              </a:ext>
            </a:extLst>
          </p:cNvPr>
          <p:cNvSpPr txBox="1"/>
          <p:nvPr/>
        </p:nvSpPr>
        <p:spPr>
          <a:xfrm>
            <a:off x="7394221" y="3217446"/>
            <a:ext cx="303671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rgbClr val="0000FF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Elemento em concreto armado </a:t>
            </a:r>
            <a:endParaRPr lang="pt-BR" sz="18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00387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2"/>
          <p:cNvCxnSpPr/>
          <p:nvPr/>
        </p:nvCxnSpPr>
        <p:spPr>
          <a:xfrm>
            <a:off x="263352" y="488382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3" name="Google Shape;93;p2"/>
          <p:cNvSpPr/>
          <p:nvPr/>
        </p:nvSpPr>
        <p:spPr>
          <a:xfrm>
            <a:off x="257706" y="6444915"/>
            <a:ext cx="254193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i="0" u="none" strike="noStrike" cap="none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W. M. PEREIRA JUNIOR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263352" y="81143"/>
            <a:ext cx="417646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ESTRUTURAS DE CONCRETO ARMADO 1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EFAECA6-72DA-4EC6-9F00-5629125693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1887" y="43231"/>
            <a:ext cx="544863" cy="351011"/>
          </a:xfrm>
          <a:prstGeom prst="rect">
            <a:avLst/>
          </a:prstGeom>
        </p:spPr>
      </p:pic>
      <p:cxnSp>
        <p:nvCxnSpPr>
          <p:cNvPr id="13" name="Google Shape;92;p2">
            <a:extLst>
              <a:ext uri="{FF2B5EF4-FFF2-40B4-BE49-F238E27FC236}">
                <a16:creationId xmlns:a16="http://schemas.microsoft.com/office/drawing/2014/main" id="{423E0BD0-5FA5-4950-A2C5-7AA14DF26A81}"/>
              </a:ext>
            </a:extLst>
          </p:cNvPr>
          <p:cNvCxnSpPr/>
          <p:nvPr/>
        </p:nvCxnSpPr>
        <p:spPr>
          <a:xfrm>
            <a:off x="257706" y="6398124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C6460B2-723D-465D-B58A-ADB2E070F9DC}"/>
              </a:ext>
            </a:extLst>
          </p:cNvPr>
          <p:cNvSpPr txBox="1"/>
          <p:nvPr/>
        </p:nvSpPr>
        <p:spPr>
          <a:xfrm>
            <a:off x="6090354" y="6475671"/>
            <a:ext cx="598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fld id="{48F41F0E-5BD5-4CBE-8293-94E46BB844EC}" type="slidenum">
              <a:rPr lang="pt-BR" sz="1800" b="1" i="0" u="none" strike="noStrike" cap="none" smtClean="0">
                <a:solidFill>
                  <a:srgbClr val="175F78"/>
                </a:solidFill>
                <a:latin typeface="Tw Cen MT" panose="020B0602020104020603" pitchFamily="34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pPr algn="ctr"/>
              <a:t>5</a:t>
            </a:fld>
            <a:endParaRPr lang="pt-BR" sz="1800" b="1" dirty="0">
              <a:solidFill>
                <a:srgbClr val="175F78"/>
              </a:solidFill>
              <a:latin typeface="Tw Cen MT" panose="020B0602020104020603" pitchFamily="34" charset="0"/>
            </a:endParaRPr>
          </a:p>
        </p:txBody>
      </p:sp>
      <p:pic>
        <p:nvPicPr>
          <p:cNvPr id="3" name="Gráfico 2">
            <a:extLst>
              <a:ext uri="{FF2B5EF4-FFF2-40B4-BE49-F238E27FC236}">
                <a16:creationId xmlns:a16="http://schemas.microsoft.com/office/drawing/2014/main" id="{D1B64AB1-DAB3-489E-88CA-4AEB2AB056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57706" y="730955"/>
            <a:ext cx="2339622" cy="2339622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50571395-77D4-4BC5-B476-2B54CF1077D9}"/>
              </a:ext>
            </a:extLst>
          </p:cNvPr>
          <p:cNvSpPr txBox="1"/>
          <p:nvPr/>
        </p:nvSpPr>
        <p:spPr>
          <a:xfrm>
            <a:off x="3183467" y="1392934"/>
            <a:ext cx="873953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solidFill>
                  <a:srgbClr val="000000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A utilização de </a:t>
            </a:r>
            <a:r>
              <a:rPr lang="pt-BR" sz="2000" dirty="0">
                <a:solidFill>
                  <a:srgbClr val="0000FF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materiais similares ao concreto </a:t>
            </a:r>
            <a:r>
              <a:rPr lang="pt-BR" sz="2000" dirty="0">
                <a:solidFill>
                  <a:srgbClr val="000000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vem desde a antiguidade. Diversos autores citam o uso de materiais argamassados </a:t>
            </a:r>
            <a:r>
              <a:rPr lang="pt-BR" sz="2000" dirty="0">
                <a:solidFill>
                  <a:srgbClr val="0000FF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desde os tempos da civilização egípcia</a:t>
            </a:r>
            <a:r>
              <a:rPr lang="pt-BR" sz="2000" dirty="0">
                <a:solidFill>
                  <a:srgbClr val="000000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.</a:t>
            </a:r>
            <a:endParaRPr lang="pt-BR" sz="2000" dirty="0"/>
          </a:p>
        </p:txBody>
      </p:sp>
      <p:graphicFrame>
        <p:nvGraphicFramePr>
          <p:cNvPr id="8" name="Objeto 7">
            <a:extLst>
              <a:ext uri="{FF2B5EF4-FFF2-40B4-BE49-F238E27FC236}">
                <a16:creationId xmlns:a16="http://schemas.microsoft.com/office/drawing/2014/main" id="{ED56AB7C-8B7A-45FB-854B-9799D413DE2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1006463"/>
              </p:ext>
            </p:extLst>
          </p:nvPr>
        </p:nvGraphicFramePr>
        <p:xfrm>
          <a:off x="8884357" y="3313148"/>
          <a:ext cx="2901244" cy="223810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6" imgW="4258269" imgH="3333333" progId="Paint.Picture">
                  <p:embed/>
                </p:oleObj>
              </mc:Choice>
              <mc:Fallback>
                <p:oleObj name="Imagem de Bitmap" r:id="rId6" imgW="4258269" imgH="3333333" progId="Paint.Picture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884357" y="3313148"/>
                        <a:ext cx="2901244" cy="2238103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CaixaDeTexto 19">
            <a:extLst>
              <a:ext uri="{FF2B5EF4-FFF2-40B4-BE49-F238E27FC236}">
                <a16:creationId xmlns:a16="http://schemas.microsoft.com/office/drawing/2014/main" id="{3401125E-06AA-409B-A5D0-7380B60EC3CD}"/>
              </a:ext>
            </a:extLst>
          </p:cNvPr>
          <p:cNvSpPr txBox="1"/>
          <p:nvPr/>
        </p:nvSpPr>
        <p:spPr>
          <a:xfrm>
            <a:off x="507999" y="3778022"/>
            <a:ext cx="771031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solidFill>
                  <a:srgbClr val="000000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Basicamente, a história do concreto moderno reinicia-se no século XVIII (1758) com as pesquisas do engenheiro inglês John </a:t>
            </a:r>
            <a:r>
              <a:rPr lang="pt-BR" sz="2000" dirty="0" err="1">
                <a:solidFill>
                  <a:srgbClr val="000000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Smeaton</a:t>
            </a:r>
            <a:r>
              <a:rPr lang="pt-BR" sz="2000" dirty="0">
                <a:solidFill>
                  <a:srgbClr val="000000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.</a:t>
            </a:r>
            <a:endParaRPr lang="pt-BR" sz="2000" dirty="0"/>
          </a:p>
        </p:txBody>
      </p:sp>
    </p:spTree>
    <p:extLst>
      <p:ext uri="{BB962C8B-B14F-4D97-AF65-F5344CB8AC3E}">
        <p14:creationId xmlns:p14="http://schemas.microsoft.com/office/powerpoint/2010/main" val="42835065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2"/>
          <p:cNvCxnSpPr/>
          <p:nvPr/>
        </p:nvCxnSpPr>
        <p:spPr>
          <a:xfrm>
            <a:off x="263352" y="488382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3" name="Google Shape;93;p2"/>
          <p:cNvSpPr/>
          <p:nvPr/>
        </p:nvSpPr>
        <p:spPr>
          <a:xfrm>
            <a:off x="257706" y="6444915"/>
            <a:ext cx="254193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i="0" u="none" strike="noStrike" cap="none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W. M. PEREIRA JUNIOR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263352" y="81143"/>
            <a:ext cx="417646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ESTRUTURAS DE CONCRETO ARMADO 1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EFAECA6-72DA-4EC6-9F00-5629125693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1887" y="43231"/>
            <a:ext cx="544863" cy="351011"/>
          </a:xfrm>
          <a:prstGeom prst="rect">
            <a:avLst/>
          </a:prstGeom>
        </p:spPr>
      </p:pic>
      <p:cxnSp>
        <p:nvCxnSpPr>
          <p:cNvPr id="13" name="Google Shape;92;p2">
            <a:extLst>
              <a:ext uri="{FF2B5EF4-FFF2-40B4-BE49-F238E27FC236}">
                <a16:creationId xmlns:a16="http://schemas.microsoft.com/office/drawing/2014/main" id="{423E0BD0-5FA5-4950-A2C5-7AA14DF26A81}"/>
              </a:ext>
            </a:extLst>
          </p:cNvPr>
          <p:cNvCxnSpPr/>
          <p:nvPr/>
        </p:nvCxnSpPr>
        <p:spPr>
          <a:xfrm>
            <a:off x="257706" y="6398124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C6460B2-723D-465D-B58A-ADB2E070F9DC}"/>
              </a:ext>
            </a:extLst>
          </p:cNvPr>
          <p:cNvSpPr txBox="1"/>
          <p:nvPr/>
        </p:nvSpPr>
        <p:spPr>
          <a:xfrm>
            <a:off x="6090354" y="6475671"/>
            <a:ext cx="598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fld id="{48F41F0E-5BD5-4CBE-8293-94E46BB844EC}" type="slidenum">
              <a:rPr lang="pt-BR" sz="1800" b="1" i="0" u="none" strike="noStrike" cap="none" smtClean="0">
                <a:solidFill>
                  <a:srgbClr val="175F78"/>
                </a:solidFill>
                <a:latin typeface="Tw Cen MT" panose="020B0602020104020603" pitchFamily="34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pPr algn="ctr"/>
              <a:t>6</a:t>
            </a:fld>
            <a:endParaRPr lang="pt-BR" sz="1800" b="1" dirty="0">
              <a:solidFill>
                <a:srgbClr val="175F78"/>
              </a:solidFill>
              <a:latin typeface="Tw Cen MT" panose="020B0602020104020603" pitchFamily="34" charset="0"/>
            </a:endParaRPr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4A94A258-E51A-4B01-812C-17D4C514D6B4}"/>
              </a:ext>
            </a:extLst>
          </p:cNvPr>
          <p:cNvSpPr txBox="1"/>
          <p:nvPr/>
        </p:nvSpPr>
        <p:spPr>
          <a:xfrm>
            <a:off x="257705" y="958521"/>
            <a:ext cx="7023628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Cimento Romano – James Parker (XVIII)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tx1"/>
              </a:solidFill>
              <a:latin typeface="CMU Serif" panose="02000603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Cimento Portland – Joseph </a:t>
            </a:r>
            <a:r>
              <a:rPr lang="pt-BR" sz="2000" dirty="0" err="1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Aspdin</a:t>
            </a:r>
            <a:r>
              <a:rPr lang="pt-BR" sz="20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 (XVIII)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tx1"/>
              </a:solidFill>
              <a:latin typeface="CMU Serif" panose="02000603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tx1"/>
                </a:solidFill>
                <a:latin typeface="CMU Serif" panose="02000603000000000000" pitchFamily="2" charset="0"/>
              </a:rPr>
              <a:t>O barco de concreto armado </a:t>
            </a:r>
            <a:r>
              <a:rPr lang="pt-BR" sz="20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–</a:t>
            </a:r>
            <a:r>
              <a:rPr lang="pt-BR" sz="2000" dirty="0">
                <a:solidFill>
                  <a:schemeClr val="tx1"/>
                </a:solidFill>
                <a:latin typeface="CMU Serif" panose="02000603000000000000" pitchFamily="2" charset="0"/>
              </a:rPr>
              <a:t> </a:t>
            </a:r>
            <a:r>
              <a:rPr lang="pt-BR" sz="20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Joseph Monier (XIX)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tx1"/>
              </a:solidFill>
              <a:latin typeface="CMU Serif" panose="02000603000000000000" pitchFamily="2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pt-BR" sz="2000" dirty="0">
                <a:solidFill>
                  <a:schemeClr val="tx1"/>
                </a:solidFill>
                <a:latin typeface="CMU Serif" panose="02000603000000000000" pitchFamily="2" charset="0"/>
              </a:rPr>
              <a:t>Orientações de projeto – </a:t>
            </a:r>
            <a:r>
              <a:rPr lang="pt-BR" sz="20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Emil </a:t>
            </a:r>
            <a:r>
              <a:rPr lang="pt-BR" sz="2000" dirty="0" err="1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Mörsch</a:t>
            </a:r>
            <a:r>
              <a:rPr lang="pt-BR" sz="20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 (XIX)</a:t>
            </a:r>
            <a:endParaRPr lang="pt-BR" sz="2000" dirty="0">
              <a:solidFill>
                <a:schemeClr val="tx1"/>
              </a:solidFill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pt-BR" sz="2000" dirty="0">
              <a:solidFill>
                <a:schemeClr val="tx1"/>
              </a:solidFill>
            </a:endParaRP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5B433771-AD9F-4A9A-9A8C-BDED239AB109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818446" y="3559855"/>
            <a:ext cx="3066276" cy="1987273"/>
          </a:xfrm>
          <a:prstGeom prst="rect">
            <a:avLst/>
          </a:prstGeom>
        </p:spPr>
      </p:pic>
      <p:graphicFrame>
        <p:nvGraphicFramePr>
          <p:cNvPr id="4" name="Objeto 3">
            <a:extLst>
              <a:ext uri="{FF2B5EF4-FFF2-40B4-BE49-F238E27FC236}">
                <a16:creationId xmlns:a16="http://schemas.microsoft.com/office/drawing/2014/main" id="{FCC83F72-497F-401C-9181-49F8019CDB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2475427"/>
              </p:ext>
            </p:extLst>
          </p:nvPr>
        </p:nvGraphicFramePr>
        <p:xfrm>
          <a:off x="4557216" y="3559855"/>
          <a:ext cx="3066276" cy="19872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Imagem de Bitmap" r:id="rId5" imgW="2734057" imgH="1771429" progId="Paint.Picture">
                  <p:embed/>
                </p:oleObj>
              </mc:Choice>
              <mc:Fallback>
                <p:oleObj name="Imagem de Bitmap" r:id="rId5" imgW="2734057" imgH="1771429" progId="Paint.Picture">
                  <p:embed/>
                  <p:pic>
                    <p:nvPicPr>
                      <p:cNvPr id="0" name="Object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57216" y="3559855"/>
                        <a:ext cx="3066276" cy="1987271"/>
                      </a:xfrm>
                      <a:prstGeom prst="rect">
                        <a:avLst/>
                      </a:prstGeom>
                      <a:noFill/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8" name="Imagem 17">
            <a:extLst>
              <a:ext uri="{FF2B5EF4-FFF2-40B4-BE49-F238E27FC236}">
                <a16:creationId xmlns:a16="http://schemas.microsoft.com/office/drawing/2014/main" id="{3F096A7E-FDB8-4649-8A67-C1CB4E6F2DA3}"/>
              </a:ext>
            </a:extLst>
          </p:cNvPr>
          <p:cNvPicPr/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3492" y="634487"/>
            <a:ext cx="4143375" cy="27146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595577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2" name="Google Shape;92;p2"/>
          <p:cNvCxnSpPr/>
          <p:nvPr/>
        </p:nvCxnSpPr>
        <p:spPr>
          <a:xfrm>
            <a:off x="263352" y="488382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3" name="Google Shape;93;p2"/>
          <p:cNvSpPr/>
          <p:nvPr/>
        </p:nvSpPr>
        <p:spPr>
          <a:xfrm>
            <a:off x="257706" y="6444915"/>
            <a:ext cx="254193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i="0" u="none" strike="noStrike" cap="none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W. M. PEREIRA JUNIOR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263352" y="81143"/>
            <a:ext cx="4176464" cy="3693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Twentieth Century"/>
              <a:buNone/>
            </a:pPr>
            <a:r>
              <a:rPr lang="pt-BR" sz="1800" b="1" dirty="0">
                <a:solidFill>
                  <a:srgbClr val="175F78"/>
                </a:solidFill>
                <a:latin typeface="Tw Cen MT" panose="020B0602020104020603" pitchFamily="34" charset="0"/>
                <a:ea typeface="Twentieth Century"/>
                <a:cs typeface="Twentieth Century"/>
                <a:sym typeface="Twentieth Century"/>
              </a:rPr>
              <a:t>ESTRUTURAS DE CONCRETO ARMADO 1</a:t>
            </a:r>
            <a:endParaRPr sz="1800" b="0" i="0" u="none" strike="noStrike" cap="none" dirty="0">
              <a:solidFill>
                <a:srgbClr val="175F78"/>
              </a:solidFill>
              <a:latin typeface="Tw Cen MT" panose="020B0602020104020603" pitchFamily="34" charset="0"/>
              <a:ea typeface="Twentieth Century"/>
              <a:cs typeface="Twentieth Century"/>
              <a:sym typeface="Twentieth Century"/>
            </a:endParaRPr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EEFAECA6-72DA-4EC6-9F00-5629125693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1887" y="43231"/>
            <a:ext cx="544863" cy="351011"/>
          </a:xfrm>
          <a:prstGeom prst="rect">
            <a:avLst/>
          </a:prstGeom>
        </p:spPr>
      </p:pic>
      <p:cxnSp>
        <p:nvCxnSpPr>
          <p:cNvPr id="13" name="Google Shape;92;p2">
            <a:extLst>
              <a:ext uri="{FF2B5EF4-FFF2-40B4-BE49-F238E27FC236}">
                <a16:creationId xmlns:a16="http://schemas.microsoft.com/office/drawing/2014/main" id="{423E0BD0-5FA5-4950-A2C5-7AA14DF26A81}"/>
              </a:ext>
            </a:extLst>
          </p:cNvPr>
          <p:cNvCxnSpPr/>
          <p:nvPr/>
        </p:nvCxnSpPr>
        <p:spPr>
          <a:xfrm>
            <a:off x="257706" y="6398124"/>
            <a:ext cx="11665296" cy="0"/>
          </a:xfrm>
          <a:prstGeom prst="straightConnector1">
            <a:avLst/>
          </a:prstGeom>
          <a:noFill/>
          <a:ln w="28575" cap="flat" cmpd="sng">
            <a:solidFill>
              <a:srgbClr val="175F78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CC6460B2-723D-465D-B58A-ADB2E070F9DC}"/>
              </a:ext>
            </a:extLst>
          </p:cNvPr>
          <p:cNvSpPr txBox="1"/>
          <p:nvPr/>
        </p:nvSpPr>
        <p:spPr>
          <a:xfrm>
            <a:off x="6090354" y="6475671"/>
            <a:ext cx="5983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fld id="{48F41F0E-5BD5-4CBE-8293-94E46BB844EC}" type="slidenum">
              <a:rPr lang="pt-BR" sz="1800" b="1" i="0" u="none" strike="noStrike" cap="none" smtClean="0">
                <a:solidFill>
                  <a:srgbClr val="175F78"/>
                </a:solidFill>
                <a:latin typeface="Tw Cen MT" panose="020B0602020104020603" pitchFamily="34" charset="0"/>
                <a:ea typeface="CMU Serif" panose="02000603000000000000" pitchFamily="2" charset="0"/>
                <a:cs typeface="CMU Serif" panose="02000603000000000000" pitchFamily="2" charset="0"/>
                <a:sym typeface="Sorts Mill Goudy"/>
              </a:rPr>
              <a:pPr algn="ctr"/>
              <a:t>7</a:t>
            </a:fld>
            <a:endParaRPr lang="pt-BR" sz="1800" b="1" dirty="0">
              <a:solidFill>
                <a:srgbClr val="175F78"/>
              </a:solidFill>
              <a:latin typeface="Tw Cen MT" panose="020B0602020104020603" pitchFamily="34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A59AD3FD-42C1-4B92-8F2B-8A123186058B}"/>
              </a:ext>
            </a:extLst>
          </p:cNvPr>
          <p:cNvSpPr txBox="1"/>
          <p:nvPr/>
        </p:nvSpPr>
        <p:spPr>
          <a:xfrm>
            <a:off x="257705" y="725690"/>
            <a:ext cx="11665295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pt-BR" sz="2000" dirty="0"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Já na América Latina especialmente no Brasil o prof. Vasconcelos afirma que os relatos de utilização do concreto armado são escassas, porém existem informações do seu uso em 1904.</a:t>
            </a:r>
            <a:endParaRPr lang="pt-BR" sz="2000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832A4E8F-F35D-460C-BAAD-87B2EDAB0818}"/>
              </a:ext>
            </a:extLst>
          </p:cNvPr>
          <p:cNvPicPr/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058" y="1670884"/>
            <a:ext cx="3327276" cy="18964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2BFD7FA1-642B-4968-8E62-3DFF93F77C7B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4256544" y="1670882"/>
            <a:ext cx="3623442" cy="1896401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B75DCC6A-A8EE-497C-B884-6E44A53E160E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2365839" y="3916039"/>
            <a:ext cx="3430764" cy="2041004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74D27108-912A-4237-A9C4-5C5A0033D454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8466668" y="2238091"/>
            <a:ext cx="2854812" cy="3226329"/>
          </a:xfrm>
          <a:prstGeom prst="rect">
            <a:avLst/>
          </a:prstGeom>
        </p:spPr>
      </p:pic>
      <p:sp>
        <p:nvSpPr>
          <p:cNvPr id="22" name="CaixaDeTexto 21">
            <a:extLst>
              <a:ext uri="{FF2B5EF4-FFF2-40B4-BE49-F238E27FC236}">
                <a16:creationId xmlns:a16="http://schemas.microsoft.com/office/drawing/2014/main" id="{18B316E5-49BA-4176-8F6B-01D4F8F0B5B2}"/>
              </a:ext>
            </a:extLst>
          </p:cNvPr>
          <p:cNvSpPr txBox="1"/>
          <p:nvPr/>
        </p:nvSpPr>
        <p:spPr>
          <a:xfrm>
            <a:off x="398057" y="3639032"/>
            <a:ext cx="332727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Maracanã</a:t>
            </a:r>
            <a:endParaRPr lang="pt-BR" sz="1800" dirty="0">
              <a:solidFill>
                <a:schemeClr val="tx1"/>
              </a:solidFill>
            </a:endParaRPr>
          </a:p>
        </p:txBody>
      </p:sp>
      <p:sp>
        <p:nvSpPr>
          <p:cNvPr id="23" name="CaixaDeTexto 22">
            <a:extLst>
              <a:ext uri="{FF2B5EF4-FFF2-40B4-BE49-F238E27FC236}">
                <a16:creationId xmlns:a16="http://schemas.microsoft.com/office/drawing/2014/main" id="{7FBB302D-53FD-4441-8612-BDBAA7AA63C7}"/>
              </a:ext>
            </a:extLst>
          </p:cNvPr>
          <p:cNvSpPr txBox="1"/>
          <p:nvPr/>
        </p:nvSpPr>
        <p:spPr>
          <a:xfrm>
            <a:off x="4256544" y="3611112"/>
            <a:ext cx="3544078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Museu de arte moderna RJ</a:t>
            </a:r>
            <a:endParaRPr lang="pt-BR" sz="1800" dirty="0">
              <a:solidFill>
                <a:schemeClr val="tx1"/>
              </a:solidFill>
            </a:endParaRP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93CFA85E-9605-4549-A507-A5714212183A}"/>
              </a:ext>
            </a:extLst>
          </p:cNvPr>
          <p:cNvSpPr txBox="1"/>
          <p:nvPr/>
        </p:nvSpPr>
        <p:spPr>
          <a:xfrm>
            <a:off x="2365839" y="6000286"/>
            <a:ext cx="343076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Museu de Arte de São Paulo</a:t>
            </a:r>
            <a:endParaRPr lang="pt-BR" sz="1800" dirty="0">
              <a:solidFill>
                <a:schemeClr val="tx1"/>
              </a:solidFill>
            </a:endParaRPr>
          </a:p>
        </p:txBody>
      </p:sp>
      <p:sp>
        <p:nvSpPr>
          <p:cNvPr id="25" name="CaixaDeTexto 24">
            <a:extLst>
              <a:ext uri="{FF2B5EF4-FFF2-40B4-BE49-F238E27FC236}">
                <a16:creationId xmlns:a16="http://schemas.microsoft.com/office/drawing/2014/main" id="{A454D463-3B4E-471F-BB39-B98B552D27E5}"/>
              </a:ext>
            </a:extLst>
          </p:cNvPr>
          <p:cNvSpPr txBox="1"/>
          <p:nvPr/>
        </p:nvSpPr>
        <p:spPr>
          <a:xfrm>
            <a:off x="8466668" y="5596803"/>
            <a:ext cx="291521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1800" dirty="0">
                <a:solidFill>
                  <a:schemeClr val="tx1"/>
                </a:solidFill>
                <a:effectLst/>
                <a:latin typeface="CMU Serif" panose="02000603000000000000" pitchFamily="2" charset="0"/>
                <a:ea typeface="Times New Roman" panose="02020603050405020304" pitchFamily="18" charset="0"/>
              </a:rPr>
              <a:t>Ed. Martinelli</a:t>
            </a:r>
            <a:endParaRPr lang="pt-BR" sz="18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8024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D33CBF4-1FDF-40A5-A9D3-3D855737D3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96133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127</TotalTime>
  <Words>391</Words>
  <Application>Microsoft Office PowerPoint</Application>
  <PresentationFormat>Widescreen</PresentationFormat>
  <Paragraphs>50</Paragraphs>
  <Slides>8</Slides>
  <Notes>8</Notes>
  <HiddenSlides>0</HiddenSlides>
  <MMClips>0</MMClips>
  <ScaleCrop>false</ScaleCrop>
  <HeadingPairs>
    <vt:vector size="8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8" baseType="lpstr">
      <vt:lpstr>Twentieth Century</vt:lpstr>
      <vt:lpstr>Calibri</vt:lpstr>
      <vt:lpstr>Goudy Old Style</vt:lpstr>
      <vt:lpstr>Arial</vt:lpstr>
      <vt:lpstr>Arial</vt:lpstr>
      <vt:lpstr>Tw Cen MT</vt:lpstr>
      <vt:lpstr>Sorts Mill Goudy</vt:lpstr>
      <vt:lpstr>CMU Serif</vt:lpstr>
      <vt:lpstr>Tema do Office</vt:lpstr>
      <vt:lpstr>Imagem de Bitmap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wanderlei malaquias pereira junior</dc:creator>
  <cp:lastModifiedBy>wanderlei malaquias pereira junior</cp:lastModifiedBy>
  <cp:revision>20</cp:revision>
  <dcterms:created xsi:type="dcterms:W3CDTF">2021-03-07T23:44:41Z</dcterms:created>
  <dcterms:modified xsi:type="dcterms:W3CDTF">2021-05-31T17:47:45Z</dcterms:modified>
</cp:coreProperties>
</file>